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67" r:id="rId4"/>
    <p:sldId id="258" r:id="rId5"/>
    <p:sldId id="265" r:id="rId6"/>
    <p:sldId id="257" r:id="rId7"/>
    <p:sldId id="266" r:id="rId8"/>
    <p:sldId id="269" r:id="rId9"/>
    <p:sldId id="270" r:id="rId10"/>
    <p:sldId id="274" r:id="rId11"/>
    <p:sldId id="259" r:id="rId12"/>
    <p:sldId id="273" r:id="rId13"/>
    <p:sldId id="261" r:id="rId14"/>
    <p:sldId id="260" r:id="rId15"/>
    <p:sldId id="268" r:id="rId16"/>
    <p:sldId id="275" r:id="rId17"/>
    <p:sldId id="263" r:id="rId1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4660"/>
  </p:normalViewPr>
  <p:slideViewPr>
    <p:cSldViewPr snapToGrid="0">
      <p:cViewPr varScale="1">
        <p:scale>
          <a:sx n="66" d="100"/>
          <a:sy n="66" d="100"/>
        </p:scale>
        <p:origin x="148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75076-C9F0-4701-9A5E-2D3CCD44D1EF}" type="datetimeFigureOut">
              <a:rPr kumimoji="1" lang="ja-JP" altLang="en-US" smtClean="0"/>
              <a:t>2015/8/8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894C-A2BB-4AD5-92C9-448B53E1ED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02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894C-A2BB-4AD5-92C9-448B53E1EDA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43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894C-A2BB-4AD5-92C9-448B53E1EDA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405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B54C-D350-4D0C-A489-0044C27BFA87}" type="datetime1">
              <a:rPr kumimoji="1" lang="ja-JP" altLang="en-US" smtClean="0"/>
              <a:t>2015/8/8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943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C853B-E17B-409E-9C47-A2D6AEA3D110}" type="datetime1">
              <a:rPr kumimoji="1" lang="ja-JP" altLang="en-US" smtClean="0"/>
              <a:t>2015/8/8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6601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8C2E-A2E0-4FB3-A320-EDB5DF81A983}" type="datetime1">
              <a:rPr kumimoji="1" lang="ja-JP" altLang="en-US" smtClean="0"/>
              <a:t>2015/8/8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377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08F2-9874-463C-B314-7E1632F7DDA9}" type="datetime1">
              <a:rPr kumimoji="1" lang="ja-JP" altLang="en-US" smtClean="0"/>
              <a:t>2015/8/8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AC4B-AF20-4AC1-88D5-F58FF0541729}" type="datetime1">
              <a:rPr kumimoji="1" lang="ja-JP" altLang="en-US" smtClean="0"/>
              <a:t>2015/8/8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99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D740-EBA3-45F5-9B89-98837A28CA06}" type="datetime1">
              <a:rPr kumimoji="1" lang="ja-JP" altLang="en-US" smtClean="0"/>
              <a:t>2015/8/8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649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663BE-5B49-4FEC-8472-74A7AA1CCAA4}" type="datetime1">
              <a:rPr kumimoji="1" lang="ja-JP" altLang="en-US" smtClean="0"/>
              <a:t>2015/8/8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3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67FE-020B-4FB1-9A4A-3D33AAD429E5}" type="datetime1">
              <a:rPr kumimoji="1" lang="ja-JP" altLang="en-US" smtClean="0"/>
              <a:t>2015/8/8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13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AD57-FA2E-4981-BBCA-D6CA0F4A3CC6}" type="datetime1">
              <a:rPr kumimoji="1" lang="ja-JP" altLang="en-US" smtClean="0"/>
              <a:t>2015/8/8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83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9FB0-21A7-4631-9458-16961293E9CB}" type="datetime1">
              <a:rPr kumimoji="1" lang="ja-JP" altLang="en-US" smtClean="0"/>
              <a:t>2015/8/8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01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3139-4C7C-44BF-B9E6-043FC2545EA9}" type="datetime1">
              <a:rPr kumimoji="1" lang="ja-JP" altLang="en-US" smtClean="0"/>
              <a:t>2015/8/8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00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CC5D5-8CC5-4C86-82EE-74AD76568069}" type="datetime1">
              <a:rPr kumimoji="1" lang="ja-JP" altLang="en-US" smtClean="0"/>
              <a:t>2015/8/8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711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ディジタルペンと</a:t>
            </a:r>
            <a:r>
              <a:rPr lang="ja-JP" altLang="en-US" sz="3600" dirty="0" smtClean="0"/>
              <a:t>ペーパクラフト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に</a:t>
            </a:r>
            <a:r>
              <a:rPr lang="ja-JP" altLang="en-US" sz="3600" dirty="0"/>
              <a:t>よる</a:t>
            </a:r>
            <a:r>
              <a:rPr lang="en-US" altLang="ja-JP" sz="3600" dirty="0"/>
              <a:t>3DCG</a:t>
            </a:r>
            <a:r>
              <a:rPr lang="ja-JP" altLang="en-US" sz="3600" dirty="0" err="1"/>
              <a:t>への</a:t>
            </a:r>
            <a:r>
              <a:rPr lang="ja-JP" altLang="en-US" sz="3600" dirty="0" smtClean="0"/>
              <a:t>筆記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kumimoji="1" lang="ja-JP" altLang="en-US" sz="3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石橋 卓也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  <a:r>
              <a:rPr lang="ja-JP" altLang="en-US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岩田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英三郎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釜中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博樹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endParaRPr lang="en-US" altLang="ja-JP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高橋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侑孝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長谷川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誠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</a:p>
          <a:p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東京電機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大学，</a:t>
            </a:r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 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アノト株式会社，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ユニバーサルロボット株式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会社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495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三次元立体の造形とポリゴン削減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ＣＧによる三次元立体の造形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焼き込みによるポリゴン削減（細部の再現）</a:t>
            </a:r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348" y="619470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</a:t>
            </a:r>
            <a:r>
              <a:rPr lang="ja-JP" altLang="en-US" dirty="0" smtClean="0"/>
              <a:t>立体の造形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741438" y="6194704"/>
            <a:ext cx="94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（拡大）</a:t>
            </a:r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7" y="2827356"/>
            <a:ext cx="2165549" cy="332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39" y="2827356"/>
            <a:ext cx="2348766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257" y="2827355"/>
            <a:ext cx="2478225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3851290" y="619470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ポリゴン</a:t>
            </a:r>
            <a:r>
              <a:rPr lang="ja-JP" altLang="en-US" dirty="0"/>
              <a:t>削減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1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三次元立体のペーパクラフト用</a:t>
            </a:r>
            <a:r>
              <a:rPr kumimoji="1" lang="en-US" altLang="ja-JP" sz="4000" dirty="0" smtClean="0"/>
              <a:t/>
            </a:r>
            <a:br>
              <a:rPr kumimoji="1" lang="en-US" altLang="ja-JP" sz="4000" dirty="0" smtClean="0"/>
            </a:br>
            <a:r>
              <a:rPr kumimoji="1" lang="ja-JP" altLang="en-US" sz="4000" dirty="0" smtClean="0"/>
              <a:t>展開図の作成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ja-JP" altLang="en-US" dirty="0" smtClean="0"/>
              <a:t>ペーパクラフト用展開図の算出（三谷の方法）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3"/>
            </a:pPr>
            <a:r>
              <a:rPr kumimoji="1" lang="ja-JP" altLang="en-US" dirty="0" smtClean="0"/>
              <a:t>アノトドット紙への印刷</a:t>
            </a:r>
            <a:endParaRPr kumimoji="1" lang="en-US" altLang="ja-JP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40154" y="6116640"/>
            <a:ext cx="326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展開図のアノトドット紙への印刷</a:t>
            </a:r>
            <a:endParaRPr kumimoji="1" lang="ja-JP" altLang="en-US" dirty="0"/>
          </a:p>
        </p:txBody>
      </p:sp>
      <p:pic>
        <p:nvPicPr>
          <p:cNvPr id="5" name="Picture 2" descr="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96" y="2772212"/>
            <a:ext cx="4753015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0" y="2772213"/>
            <a:ext cx="2348766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1339334" y="6116640"/>
            <a:ext cx="144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心臓</a:t>
            </a:r>
            <a:r>
              <a:rPr lang="ja-JP" altLang="en-US" dirty="0" smtClean="0"/>
              <a:t>の３</a:t>
            </a:r>
            <a:r>
              <a:rPr lang="en-US" altLang="ja-JP" dirty="0" smtClean="0"/>
              <a:t>DCG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64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（参考）ペーパクラフト用展開図の算出</a:t>
            </a:r>
            <a:endParaRPr kumimoji="1" lang="ja-JP" altLang="en-US" sz="280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150" y="1690689"/>
            <a:ext cx="7003698" cy="435133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90406" y="6311899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三谷純，“計算機による立体紙模型の設計支援に関する研究，”東京大学博士論文．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15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ペーパクラフト制作と筆記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ja-JP" altLang="en-US" dirty="0" smtClean="0"/>
              <a:t>カッティングマシンによるペーパクラフト制作（裁断・折り目づけ）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r>
              <a:rPr kumimoji="1" lang="ja-JP" altLang="en-US" dirty="0" smtClean="0"/>
              <a:t>ディジタルペン</a:t>
            </a:r>
            <a:r>
              <a:rPr lang="ja-JP" altLang="en-US" dirty="0" smtClean="0"/>
              <a:t>で</a:t>
            </a:r>
            <a:r>
              <a:rPr lang="ja-JP" altLang="en-US" dirty="0" smtClean="0"/>
              <a:t>文字や図形</a:t>
            </a:r>
            <a:r>
              <a:rPr lang="ja-JP" altLang="en-US" dirty="0" smtClean="0"/>
              <a:t>を</a:t>
            </a:r>
            <a:r>
              <a:rPr lang="ja-JP" altLang="en-US" dirty="0" smtClean="0"/>
              <a:t>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60343" y="5835507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ペーパクラフト制作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007352" y="5835507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4098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" y="366260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図3(e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442" y="3667423"/>
            <a:ext cx="2733114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57553" y="5835507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pic>
        <p:nvPicPr>
          <p:cNvPr id="102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79" y="3662605"/>
            <a:ext cx="2733114" cy="21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45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ＵＶマッピングと筆跡のＣＧ表示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kumimoji="1" lang="ja-JP" altLang="en-US" sz="2400" dirty="0" smtClean="0"/>
              <a:t>アノト紙面への</a:t>
            </a:r>
            <a:r>
              <a:rPr lang="ja-JP" altLang="en-US" sz="2400" dirty="0"/>
              <a:t>記入</a:t>
            </a:r>
            <a:r>
              <a:rPr kumimoji="1" lang="ja-JP" altLang="en-US" sz="2400" dirty="0" smtClean="0"/>
              <a:t>（ペーパクラフトに</a:t>
            </a:r>
            <a:r>
              <a:rPr kumimoji="1" lang="ja-JP" altLang="en-US" sz="2400" dirty="0" smtClean="0"/>
              <a:t>筆記）</a:t>
            </a:r>
            <a:endParaRPr kumimoji="1" lang="en-US" altLang="ja-JP" sz="2400" dirty="0" smtClean="0"/>
          </a:p>
          <a:p>
            <a:pPr marL="514350" indent="-514350">
              <a:buFont typeface="+mj-lt"/>
              <a:buAutoNum type="arabicPeriod" startAt="6"/>
            </a:pPr>
            <a:r>
              <a:rPr lang="ja-JP" altLang="en-US" sz="2400" dirty="0" smtClean="0"/>
              <a:t>筆跡データの電子化・コンピュータ転送</a:t>
            </a:r>
            <a:endParaRPr lang="en-US" altLang="ja-JP" sz="2400" dirty="0" smtClean="0"/>
          </a:p>
          <a:p>
            <a:pPr marL="514350" indent="-514350">
              <a:buFont typeface="+mj-lt"/>
              <a:buAutoNum type="arabicPeriod" startAt="6"/>
            </a:pPr>
            <a:r>
              <a:rPr kumimoji="1" lang="ja-JP" altLang="en-US" sz="2400" dirty="0" smtClean="0">
                <a:solidFill>
                  <a:srgbClr val="FF0000"/>
                </a:solidFill>
              </a:rPr>
              <a:t>筆跡の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UV</a:t>
            </a:r>
            <a:r>
              <a:rPr lang="ja-JP" altLang="en-US" sz="2400" dirty="0" smtClean="0">
                <a:solidFill>
                  <a:srgbClr val="FF0000"/>
                </a:solidFill>
              </a:rPr>
              <a:t>マッピング</a:t>
            </a:r>
            <a:r>
              <a:rPr lang="ja-JP" altLang="en-US" sz="2400" dirty="0">
                <a:solidFill>
                  <a:srgbClr val="FF0000"/>
                </a:solidFill>
              </a:rPr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ＣＧ表示</a:t>
            </a:r>
            <a:endParaRPr kumimoji="1" lang="en-US" altLang="ja-JP" sz="2400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6"/>
            </a:pP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18133" y="599229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筆跡を含む展開図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40060" y="5992297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Ｕ</a:t>
            </a:r>
            <a:r>
              <a:rPr lang="ja-JP" altLang="en-US" dirty="0"/>
              <a:t>Ｖ</a:t>
            </a:r>
            <a:r>
              <a:rPr kumimoji="1" lang="ja-JP" altLang="en-US" dirty="0" smtClean="0"/>
              <a:t>マッピングと筆跡のＣＧ表示</a:t>
            </a:r>
            <a:endParaRPr kumimoji="1" lang="ja-JP" altLang="en-US" dirty="0"/>
          </a:p>
        </p:txBody>
      </p:sp>
      <p:pic>
        <p:nvPicPr>
          <p:cNvPr id="5122" name="Picture 2" descr="図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062" y="3485041"/>
            <a:ext cx="3903512" cy="242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石橋卓也\Desktop\新しいフォルダー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20" y="3519692"/>
            <a:ext cx="3847875" cy="2351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11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（実験）立体へ</a:t>
            </a:r>
            <a:r>
              <a:rPr lang="ja-JP" altLang="en-US" sz="3600" dirty="0"/>
              <a:t>の</a:t>
            </a:r>
            <a:r>
              <a:rPr kumimoji="1" lang="ja-JP" altLang="en-US" sz="3600" dirty="0" smtClean="0"/>
              <a:t>筆記時間</a:t>
            </a:r>
            <a:r>
              <a:rPr lang="ja-JP" altLang="en-US" sz="3600" dirty="0" smtClean="0"/>
              <a:t>と誤入力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71195"/>
            <a:ext cx="8015644" cy="4312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00B0F0"/>
                </a:solidFill>
              </a:rPr>
              <a:t>（課題）正二十面体の特定面（マークしてある面の裏面）に○を記入</a:t>
            </a:r>
            <a:endParaRPr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/>
              <a:t>被験者：大学生</a:t>
            </a:r>
            <a:r>
              <a:rPr lang="en-US" altLang="ja-JP" dirty="0"/>
              <a:t>20</a:t>
            </a:r>
            <a:r>
              <a:rPr lang="ja-JP" altLang="en-US" dirty="0"/>
              <a:t>名</a:t>
            </a:r>
            <a:endParaRPr lang="en-US" altLang="ja-JP" dirty="0"/>
          </a:p>
          <a:p>
            <a:r>
              <a:rPr lang="ja-JP" altLang="en-US" dirty="0" smtClean="0"/>
              <a:t>記入完了時間の計測</a:t>
            </a:r>
            <a:endParaRPr lang="en-US" altLang="ja-JP" dirty="0" smtClean="0"/>
          </a:p>
          <a:p>
            <a:r>
              <a:rPr lang="ja-JP" altLang="en-US" dirty="0" smtClean="0"/>
              <a:t>ＣＧツールによる筆記との比較</a:t>
            </a:r>
            <a:endParaRPr lang="en-US" altLang="ja-JP" dirty="0" smtClean="0"/>
          </a:p>
          <a:p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>
                <a:solidFill>
                  <a:srgbClr val="FF0000"/>
                </a:solidFill>
              </a:rPr>
              <a:t>ＣＧツール</a:t>
            </a:r>
            <a:r>
              <a:rPr lang="ja-JP" altLang="en-US" dirty="0" smtClean="0">
                <a:solidFill>
                  <a:srgbClr val="FF0000"/>
                </a:solidFill>
              </a:rPr>
              <a:t>によ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kumimoji="1" lang="ja-JP" altLang="en-US" dirty="0" smtClean="0">
                <a:solidFill>
                  <a:srgbClr val="FF0000"/>
                </a:solidFill>
              </a:rPr>
              <a:t>筆記よりも高速簡単・少ない誤入力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126319"/>
              </p:ext>
            </p:extLst>
          </p:nvPr>
        </p:nvGraphicFramePr>
        <p:xfrm>
          <a:off x="628650" y="4180114"/>
          <a:ext cx="4844143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991"/>
                <a:gridCol w="2058346"/>
                <a:gridCol w="1375806"/>
              </a:tblGrid>
              <a:tr h="276496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平均時間（秒）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誤入力回数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本方法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16.4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185420">
                <a:tc rowSpan="2">
                  <a:txBody>
                    <a:bodyPr/>
                    <a:lstStyle/>
                    <a:p>
                      <a:r>
                        <a:rPr kumimoji="1" lang="ja-JP" altLang="en-US" dirty="0" smtClean="0"/>
                        <a:t>ＣＧツール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（従来法）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 smtClean="0"/>
                        <a:t>（未習得者）</a:t>
                      </a:r>
                      <a:r>
                        <a:rPr kumimoji="1" lang="en-US" altLang="ja-JP" dirty="0" smtClean="0"/>
                        <a:t>55.0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（習得者）</a:t>
                      </a:r>
                      <a:r>
                        <a:rPr kumimoji="1" lang="en-US" altLang="ja-JP" dirty="0" smtClean="0"/>
                        <a:t>17.0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248972" y="53640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評価試験の様子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447" y="2254034"/>
            <a:ext cx="2734903" cy="153838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47" y="3865973"/>
            <a:ext cx="2734903" cy="1538383"/>
          </a:xfrm>
          <a:prstGeom prst="rect">
            <a:avLst/>
          </a:prstGeom>
        </p:spPr>
      </p:pic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3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（実験）カッティングマシンによる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ペーパクラフト制作時間の短縮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47107"/>
            <a:ext cx="7886700" cy="4401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/>
              <a:t>印刷→</a:t>
            </a: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 smtClean="0"/>
              <a:t>→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→組み立て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/>
              <a:t>と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にカッティングマシンを使用</a:t>
            </a:r>
            <a:endParaRPr lang="en-US" altLang="ja-JP" sz="32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147122"/>
              </p:ext>
            </p:extLst>
          </p:nvPr>
        </p:nvGraphicFramePr>
        <p:xfrm>
          <a:off x="948794" y="2957158"/>
          <a:ext cx="4217474" cy="1157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571"/>
                <a:gridCol w="1535903"/>
              </a:tblGrid>
              <a:tr h="140542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ペーパクラフト制作方法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時間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カッティングマシン使用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４時間１０分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手作業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６時間５０分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71" y="421527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611949" y="6349398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pic>
        <p:nvPicPr>
          <p:cNvPr id="8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87" y="424298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395153" y="634939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手作業</a:t>
            </a:r>
            <a:r>
              <a:rPr kumimoji="1" lang="ja-JP" altLang="en-US" dirty="0" smtClean="0"/>
              <a:t>による裁断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90959" y="3228109"/>
            <a:ext cx="301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</a:rPr>
              <a:t>2</a:t>
            </a:r>
            <a:r>
              <a:rPr lang="ja-JP" altLang="en-US" sz="2800" dirty="0" smtClean="0">
                <a:solidFill>
                  <a:srgbClr val="FF0000"/>
                </a:solidFill>
              </a:rPr>
              <a:t>時間</a:t>
            </a:r>
            <a:r>
              <a:rPr lang="ja-JP" altLang="en-US" sz="2800" dirty="0" smtClean="0">
                <a:solidFill>
                  <a:srgbClr val="FF0000"/>
                </a:solidFill>
              </a:rPr>
              <a:t>４０分の</a:t>
            </a:r>
            <a:r>
              <a:rPr lang="ja-JP" altLang="en-US" sz="2800" dirty="0">
                <a:solidFill>
                  <a:srgbClr val="FF0000"/>
                </a:solidFill>
              </a:rPr>
              <a:t>短縮</a:t>
            </a:r>
            <a:endParaRPr kumimoji="1" lang="ja-JP" altLang="en-US" sz="2800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34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83578"/>
            <a:ext cx="7886700" cy="4351338"/>
          </a:xfrm>
        </p:spPr>
        <p:txBody>
          <a:bodyPr>
            <a:noAutofit/>
          </a:bodyPr>
          <a:lstStyle/>
          <a:p>
            <a:r>
              <a:rPr lang="ja-JP" altLang="en-US" sz="2400" dirty="0" smtClean="0">
                <a:solidFill>
                  <a:srgbClr val="FF0000"/>
                </a:solidFill>
              </a:rPr>
              <a:t>「ディジタルペン」と「ペーパクラフト」による三次元立体筆記の提案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展開図の算出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ポリゴン削減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ペーパクラフトの作成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ディジタルペンによる筆記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筆跡のＵＶマップ・ＣＧ表示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kumimoji="1" lang="ja-JP" altLang="en-US" sz="2000" dirty="0" smtClean="0">
                <a:solidFill>
                  <a:srgbClr val="FF0000"/>
                </a:solidFill>
              </a:rPr>
              <a:t>（長所）ペーパクラフトは３Ｄプリンタよりも安価で手頃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/>
              <a:t>シミュレーションおよび評価</a:t>
            </a:r>
            <a:endParaRPr lang="en-US" altLang="ja-JP" sz="2400" dirty="0"/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ＣＧツールを用いた筆記よりも高速簡単・少ない誤入力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カッティングマシンによるペーパクラフト制作の時間短縮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ja-JP" altLang="en-US" sz="2400" dirty="0" smtClean="0"/>
              <a:t>（今後の課題）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３</a:t>
            </a:r>
            <a:r>
              <a:rPr lang="ja-JP" altLang="en-US" sz="2400" dirty="0"/>
              <a:t>Ｄ</a:t>
            </a:r>
            <a:r>
              <a:rPr kumimoji="1" lang="ja-JP" altLang="en-US" sz="2400" dirty="0" smtClean="0"/>
              <a:t>プリンタ出力への筆記方法検討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15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ディジタルペン（紙面への筆記）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筆記のしくみ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応用事例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（提案）三次元立体への筆記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筆記方法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ペーパクラフト用</a:t>
            </a:r>
            <a:r>
              <a:rPr kumimoji="1" lang="ja-JP" altLang="en-US" dirty="0" smtClean="0"/>
              <a:t>展開図の作成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カッティングマシンによるペーパクラフト制作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ディジタルペンによる筆記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ＵＶマップと筆跡のＣＧ表示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実験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07182" y="6311899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092" y="4559017"/>
            <a:ext cx="2187734" cy="16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709" y="1478766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966668" y="35893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56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ディジタルペン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（紙面への筆記）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kumimoji="1" lang="ja-JP" altLang="en-US" dirty="0" smtClean="0"/>
              <a:t>手書きの文字や図形を画像データとしてペンに記録・コンピュータに転送する筆記具</a:t>
            </a:r>
            <a:endParaRPr kumimoji="1" lang="en-US" altLang="ja-JP" dirty="0" smtClean="0"/>
          </a:p>
          <a:p>
            <a:pPr algn="just"/>
            <a:r>
              <a:rPr lang="ja-JP" altLang="en-US" dirty="0" smtClean="0"/>
              <a:t>手書きデータのサーバによる処理・一元管理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記入時刻の把握・履歴管理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手書き文字認識</a:t>
            </a:r>
            <a:r>
              <a:rPr lang="ja-JP" altLang="en-US" dirty="0"/>
              <a:t>・</a:t>
            </a:r>
            <a:r>
              <a:rPr lang="ja-JP" altLang="en-US" dirty="0" smtClean="0"/>
              <a:t>テキスト化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ＰＣがない環境での記録可能</a:t>
            </a:r>
            <a:endParaRPr lang="en-US" altLang="ja-JP" dirty="0" smtClean="0"/>
          </a:p>
          <a:p>
            <a:pPr algn="just"/>
            <a:r>
              <a:rPr kumimoji="1" lang="ja-JP" altLang="en-US" dirty="0" smtClean="0"/>
              <a:t>複数のペンを用いた共同参加型</a:t>
            </a:r>
            <a:endParaRPr kumimoji="1" lang="en-US" altLang="ja-JP" dirty="0" smtClean="0"/>
          </a:p>
          <a:p>
            <a:pPr marL="271463" indent="0" algn="just">
              <a:buNone/>
            </a:pPr>
            <a:r>
              <a:rPr kumimoji="1" lang="ja-JP" altLang="en-US" dirty="0" smtClean="0"/>
              <a:t>コミュニケーションツール</a:t>
            </a:r>
            <a:endParaRPr kumimoji="1" lang="en-US" altLang="ja-JP" dirty="0" smtClean="0"/>
          </a:p>
          <a:p>
            <a:pPr algn="just"/>
            <a:endParaRPr kumimoji="1" lang="ja-JP" altLang="en-US" dirty="0"/>
          </a:p>
        </p:txBody>
      </p:sp>
      <p:pic>
        <p:nvPicPr>
          <p:cNvPr id="6" name="Picture 2" descr="pen_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97" y="3237554"/>
            <a:ext cx="2082080" cy="29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5850838" y="6176963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ディジタルペンによる筆記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025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_digitalpen00026-400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279" y="3772689"/>
            <a:ext cx="5409542" cy="30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筆記のしくみ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97020"/>
            <a:ext cx="7886700" cy="4351338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ペン先に搭載されたカメラ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紙面に点列印刷（アノトドット：格子の上下左右）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６</a:t>
            </a:r>
            <a:r>
              <a:rPr lang="en-US" altLang="ja-JP" sz="2400" dirty="0" smtClean="0"/>
              <a:t>×</a:t>
            </a:r>
            <a:r>
              <a:rPr lang="ja-JP" altLang="en-US" sz="2400" dirty="0" smtClean="0"/>
              <a:t>６，３６ドットを撮影</a:t>
            </a:r>
            <a:r>
              <a:rPr lang="ja-JP" altLang="en-US" sz="2400" dirty="0"/>
              <a:t>；</a:t>
            </a:r>
            <a:r>
              <a:rPr lang="ja-JP" altLang="en-US" sz="2400" dirty="0" smtClean="0"/>
              <a:t>ペン先の位置（座標）が特定可能</a:t>
            </a:r>
            <a:endParaRPr lang="en-US" altLang="ja-JP" sz="2400" dirty="0" smtClean="0"/>
          </a:p>
          <a:p>
            <a:r>
              <a:rPr kumimoji="1" lang="ja-JP" altLang="en-US" sz="2400" dirty="0"/>
              <a:t>筆跡</a:t>
            </a:r>
            <a:r>
              <a:rPr kumimoji="1" lang="ja-JP" altLang="en-US" sz="2400" dirty="0" smtClean="0"/>
              <a:t>の電子化・ペンに記録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無線通信</a:t>
            </a:r>
            <a:r>
              <a:rPr lang="ja-JP" altLang="en-US" sz="2400" dirty="0"/>
              <a:t>（</a:t>
            </a:r>
            <a:r>
              <a:rPr kumimoji="1" lang="en-US" altLang="ja-JP" sz="2400" dirty="0" smtClean="0"/>
              <a:t>Bluetooth</a:t>
            </a:r>
            <a:r>
              <a:rPr kumimoji="1" lang="ja-JP" altLang="en-US" sz="2400" dirty="0" smtClean="0"/>
              <a:t>）による筆跡データのコンピュータ転送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74243" y="5763692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ディジタルペン（アノトペン）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37278" y="539436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アノトドット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36527" y="421024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</a:t>
            </a:r>
            <a:endParaRPr kumimoji="1" lang="en-US" altLang="ja-JP" dirty="0" smtClean="0"/>
          </a:p>
          <a:p>
            <a:r>
              <a:rPr kumimoji="1" lang="ja-JP" altLang="en-US" dirty="0" smtClean="0"/>
              <a:t>による筆記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94327" y="5468974"/>
            <a:ext cx="86946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000" b="1" dirty="0"/>
              <a:t>カメラ</a:t>
            </a:r>
            <a:endParaRPr kumimoji="1" lang="ja-JP" altLang="en-US" sz="1000" b="1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4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（事例）ディジタルペンの応用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学力テストの迅速な採点（教育）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小論文添削の完全データ化（教育）</a:t>
            </a:r>
            <a:endParaRPr kumimoji="1" lang="en-US" altLang="ja-JP" dirty="0" smtClean="0"/>
          </a:p>
          <a:p>
            <a:r>
              <a:rPr lang="ja-JP" altLang="en-US" dirty="0" smtClean="0"/>
              <a:t>全員参加型ゼミナール（教育）</a:t>
            </a:r>
            <a:endParaRPr kumimoji="1" lang="en-US" altLang="ja-JP" dirty="0" smtClean="0"/>
          </a:p>
          <a:p>
            <a:r>
              <a:rPr lang="ja-JP" altLang="en-US" dirty="0" smtClean="0"/>
              <a:t>設備点検業務の効率化（製造）</a:t>
            </a:r>
            <a:endParaRPr lang="en-US" altLang="ja-JP" dirty="0" smtClean="0"/>
          </a:p>
          <a:p>
            <a:r>
              <a:rPr kumimoji="1" lang="ja-JP" altLang="en-US" dirty="0"/>
              <a:t>カルテ</a:t>
            </a:r>
            <a:r>
              <a:rPr kumimoji="1" lang="ja-JP" altLang="en-US" dirty="0" smtClean="0"/>
              <a:t>の電子化（医療）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災害時における</a:t>
            </a:r>
            <a:r>
              <a:rPr lang="ja-JP" altLang="en-US" dirty="0" smtClean="0"/>
              <a:t>治療優先順位の管理（医療）</a:t>
            </a:r>
            <a:endParaRPr lang="en-US" altLang="ja-JP" dirty="0" smtClean="0"/>
          </a:p>
          <a:p>
            <a:r>
              <a:rPr lang="ja-JP" altLang="en-US" dirty="0" smtClean="0"/>
              <a:t>アンケート調査の電子化（販売）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（提案）三次元</a:t>
            </a:r>
            <a:r>
              <a:rPr lang="ja-JP" altLang="en-US" dirty="0">
                <a:solidFill>
                  <a:srgbClr val="FF0000"/>
                </a:solidFill>
              </a:rPr>
              <a:t>立体</a:t>
            </a:r>
            <a:r>
              <a:rPr lang="ja-JP" altLang="en-US" dirty="0" smtClean="0">
                <a:solidFill>
                  <a:srgbClr val="FF0000"/>
                </a:solidFill>
              </a:rPr>
              <a:t>への筆記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7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（提案）三次元立体への筆記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ＣＧによる三次元立体の設計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３Ｄプリンタによる模型の出力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</a:t>
            </a:r>
            <a:r>
              <a:rPr lang="ja-JP" altLang="en-US" dirty="0"/>
              <a:t>に</a:t>
            </a:r>
            <a:r>
              <a:rPr lang="ja-JP" altLang="en-US" dirty="0" smtClean="0"/>
              <a:t>よる文字や図形の</a:t>
            </a:r>
            <a:r>
              <a:rPr lang="ja-JP" altLang="en-US" dirty="0" smtClean="0"/>
              <a:t>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コンピュータ入力・記録・処理</a:t>
            </a:r>
            <a:endParaRPr kumimoji="1" lang="ja-JP" altLang="en-US" dirty="0"/>
          </a:p>
        </p:txBody>
      </p:sp>
      <p:pic>
        <p:nvPicPr>
          <p:cNvPr id="1026" name="図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40" y="3832002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図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55" y="3832002"/>
            <a:ext cx="2719449" cy="2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043799" y="594256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288073" y="5942567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ＣＧへの筆跡表示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24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三次元立体筆記の応用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患者への病状説明や</a:t>
            </a:r>
            <a:r>
              <a:rPr lang="ja-JP" altLang="en-US" dirty="0">
                <a:solidFill>
                  <a:srgbClr val="00B0F0"/>
                </a:solidFill>
              </a:rPr>
              <a:t>術前シミュレーション</a:t>
            </a:r>
            <a:r>
              <a:rPr kumimoji="1" lang="ja-JP" altLang="en-US" dirty="0" smtClean="0">
                <a:solidFill>
                  <a:srgbClr val="00B0F0"/>
                </a:solidFill>
              </a:rPr>
              <a:t>（医療）</a:t>
            </a:r>
            <a:endParaRPr kumimoji="1"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 smtClean="0"/>
              <a:t>製品開発における試作改良検討の効率化（製造）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ＣＧ未習得者のペイントデザインへの参加（製造）</a:t>
            </a:r>
            <a:endParaRPr kumimoji="1" lang="en-US" altLang="ja-JP" dirty="0" smtClean="0"/>
          </a:p>
          <a:p>
            <a:r>
              <a:rPr lang="ja-JP" altLang="en-US" dirty="0" smtClean="0"/>
              <a:t>伝統工芸技術の記録（文化）</a:t>
            </a:r>
            <a:endParaRPr lang="en-US" altLang="ja-JP" dirty="0" smtClean="0"/>
          </a:p>
          <a:p>
            <a:r>
              <a:rPr kumimoji="1" lang="ja-JP" altLang="en-US" dirty="0" smtClean="0"/>
              <a:t>ＩＣＴ学校教育への応用（教育）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３Ｄプリンタ普及にも貢献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（応用</a:t>
            </a:r>
            <a:r>
              <a:rPr kumimoji="1" lang="ja-JP" altLang="en-US" dirty="0"/>
              <a:t>分野</a:t>
            </a:r>
            <a:r>
              <a:rPr kumimoji="1" lang="ja-JP" altLang="en-US" dirty="0" smtClean="0"/>
              <a:t>が開ければ普及する）</a:t>
            </a:r>
            <a:endParaRPr kumimoji="1" lang="ja-JP" altLang="en-US" dirty="0"/>
          </a:p>
        </p:txBody>
      </p:sp>
      <p:pic>
        <p:nvPicPr>
          <p:cNvPr id="4" name="Picture 6" descr="XYZprinting3DP01XJP00K パーソナル3Dプリンタ ダヴィンチ da Vinci 1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225" y="3542538"/>
            <a:ext cx="2545146" cy="254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6165113" y="6087686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三次元プリンタ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6225" y="6446001"/>
            <a:ext cx="2732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/>
              <a:t>https</a:t>
            </a:r>
            <a:r>
              <a:rPr lang="en-US" altLang="ja-JP" sz="1400" dirty="0"/>
              <a:t>://jp.xyzprinting.com/product</a:t>
            </a:r>
            <a:endParaRPr lang="en-US" altLang="ja-JP" sz="1400" dirty="0" smtClean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9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術前シミュレーション（心臓の手術）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心臓</a:t>
            </a:r>
            <a:r>
              <a:rPr kumimoji="1" lang="ja-JP" altLang="en-US" sz="2400" dirty="0" smtClean="0"/>
              <a:t>→</a:t>
            </a:r>
            <a:r>
              <a:rPr kumimoji="1" lang="en-US" altLang="ja-JP" sz="2400" dirty="0" smtClean="0"/>
              <a:t>MRI</a:t>
            </a:r>
            <a:r>
              <a:rPr kumimoji="1" lang="ja-JP" altLang="en-US" sz="2400" dirty="0" smtClean="0"/>
              <a:t>→ＣＧ→</a:t>
            </a:r>
            <a:r>
              <a:rPr kumimoji="1" lang="en-US" altLang="ja-JP" sz="2400" dirty="0" smtClean="0"/>
              <a:t>3D</a:t>
            </a:r>
            <a:r>
              <a:rPr kumimoji="1" lang="ja-JP" altLang="en-US" sz="2400" dirty="0" smtClean="0"/>
              <a:t>プリンタ</a:t>
            </a:r>
            <a:r>
              <a:rPr lang="ja-JP" altLang="en-US" sz="2400" dirty="0" smtClean="0"/>
              <a:t>→模型→筆記→コンピュータ</a:t>
            </a:r>
            <a:endParaRPr kumimoji="1"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65132" y="6282121"/>
            <a:ext cx="3785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www.xcardio.com/products/standard.html</a:t>
            </a:r>
          </a:p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science.howstuffworks.com/mri.htm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22083" y="5956510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術前シミュレーション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976351" y="2407307"/>
            <a:ext cx="7191298" cy="3535260"/>
            <a:chOff x="735863" y="2419960"/>
            <a:chExt cx="7191298" cy="3535260"/>
          </a:xfrm>
        </p:grpSpPr>
        <p:pic>
          <p:nvPicPr>
            <p:cNvPr id="5122" name="Picture 2" descr="若手医師の教材として。～ウェットラボからドライラボへ～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63" y="2419960"/>
              <a:ext cx="3255840" cy="3535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図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030" y="4478136"/>
              <a:ext cx="1392770" cy="145408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8497" y="4426954"/>
              <a:ext cx="2190349" cy="1500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 descr="patient entering MRI mach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9896" y="2419960"/>
              <a:ext cx="2370019" cy="1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XYZprinting3DP01XJP00K パーソナル3Dプリンタ ダヴィンチ da Vinci 1.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108" y="2597248"/>
              <a:ext cx="1270739" cy="1270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4972112" y="3982389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ＭＲＩ</a:t>
              </a:r>
              <a:endParaRPr kumimoji="1" lang="ja-JP" altLang="en-US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299792" y="3990154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三次元プリンタ</a:t>
              </a:r>
              <a:endParaRPr kumimoji="1" lang="ja-JP" altLang="en-US" dirty="0"/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3999926" y="59014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心臓模型への筆記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98578" y="5876347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筆跡のＣＧ表示</a:t>
            </a:r>
            <a:endParaRPr kumimoji="1" lang="ja-JP" altLang="en-US" dirty="0"/>
          </a:p>
        </p:txBody>
      </p:sp>
      <p:sp>
        <p:nvSpPr>
          <p:cNvPr id="14" name="スライド番号プレースホルダー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688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「ディジタルペン」と「ペーパクラフト」</a:t>
            </a:r>
            <a:r>
              <a:rPr lang="ja-JP" altLang="en-US" dirty="0">
                <a:solidFill>
                  <a:srgbClr val="FF0000"/>
                </a:solidFill>
              </a:rPr>
              <a:t>による三次元立体筆記の</a:t>
            </a:r>
            <a:r>
              <a:rPr lang="ja-JP" altLang="en-US" dirty="0" smtClean="0">
                <a:solidFill>
                  <a:srgbClr val="FF0000"/>
                </a:solidFill>
              </a:rPr>
              <a:t>提案；</a:t>
            </a:r>
            <a:r>
              <a:rPr lang="ja-JP" altLang="en-US" dirty="0" smtClean="0">
                <a:solidFill>
                  <a:srgbClr val="FF0000"/>
                </a:solidFill>
              </a:rPr>
              <a:t>３Ｄ</a:t>
            </a:r>
            <a:r>
              <a:rPr lang="ja-JP" altLang="en-US" dirty="0" smtClean="0">
                <a:solidFill>
                  <a:srgbClr val="FF0000"/>
                </a:solidFill>
              </a:rPr>
              <a:t>プリンタをペーパクラフトで代用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（長所）ペーパクラフトは３Ｄプリンタよりも安価で手頃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ＣＧによる三次元立体の造形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ポリゴン</a:t>
            </a:r>
            <a:r>
              <a:rPr lang="ja-JP" altLang="en-US" dirty="0" smtClean="0"/>
              <a:t>の削減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ペーパクラフト用展開図</a:t>
            </a:r>
            <a:r>
              <a:rPr lang="ja-JP" altLang="en-US" dirty="0"/>
              <a:t>の算出（三谷の方法）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アノトドット紙</a:t>
            </a:r>
            <a:r>
              <a:rPr lang="ja-JP" altLang="en-US" dirty="0"/>
              <a:t>へ</a:t>
            </a:r>
            <a:r>
              <a:rPr lang="ja-JP" altLang="en-US" dirty="0" smtClean="0"/>
              <a:t>の展開図印刷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ペーパクラフト制作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ディジタルペンを用いた筆記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筆跡</a:t>
            </a:r>
            <a:r>
              <a:rPr lang="ja-JP" altLang="en-US" dirty="0"/>
              <a:t>データの</a:t>
            </a:r>
            <a:r>
              <a:rPr lang="ja-JP" altLang="en-US" dirty="0" smtClean="0"/>
              <a:t>電子化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UV</a:t>
            </a:r>
            <a:r>
              <a:rPr lang="ja-JP" altLang="en-US" dirty="0"/>
              <a:t>マッピングと</a:t>
            </a:r>
            <a:r>
              <a:rPr lang="ja-JP" altLang="en-US" dirty="0" smtClean="0"/>
              <a:t>筆跡ＣＧ</a:t>
            </a:r>
            <a:r>
              <a:rPr lang="ja-JP" altLang="en-US" dirty="0"/>
              <a:t>表示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15417" y="5992297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（提案）ペーパクラフトへの筆記</a:t>
            </a:r>
            <a:endParaRPr kumimoji="1" lang="ja-JP" altLang="en-US" dirty="0"/>
          </a:p>
        </p:txBody>
      </p:sp>
      <p:pic>
        <p:nvPicPr>
          <p:cNvPr id="1026" name="Picture 2" descr="DSCN024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40" y="4182622"/>
            <a:ext cx="2314701" cy="18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6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4309</TotalTime>
  <Words>937</Words>
  <Application>Microsoft Office PowerPoint</Application>
  <PresentationFormat>画面に合わせる (4:3)</PresentationFormat>
  <Paragraphs>180</Paragraphs>
  <Slides>17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2" baseType="lpstr">
      <vt:lpstr>ＭＳ Ｐゴシック</vt:lpstr>
      <vt:lpstr>Arial</vt:lpstr>
      <vt:lpstr>Calibri</vt:lpstr>
      <vt:lpstr>Calibri Light</vt:lpstr>
      <vt:lpstr>Office テーマ</vt:lpstr>
      <vt:lpstr>ディジタルペンとペーパクラフト による3DCGへの筆記 </vt:lpstr>
      <vt:lpstr>目次</vt:lpstr>
      <vt:lpstr>ディジタルペン （紙面への筆記）</vt:lpstr>
      <vt:lpstr>筆記のしくみ</vt:lpstr>
      <vt:lpstr>（事例）ディジタルペンの応用</vt:lpstr>
      <vt:lpstr>（提案）三次元立体への筆記</vt:lpstr>
      <vt:lpstr>三次元立体筆記の応用</vt:lpstr>
      <vt:lpstr>術前シミュレーション（心臓の手術）</vt:lpstr>
      <vt:lpstr>筆記方法</vt:lpstr>
      <vt:lpstr>三次元立体の造形とポリゴン削減</vt:lpstr>
      <vt:lpstr>三次元立体のペーパクラフト用 展開図の作成</vt:lpstr>
      <vt:lpstr>（参考）ペーパクラフト用展開図の算出</vt:lpstr>
      <vt:lpstr>ペーパクラフト制作と筆記</vt:lpstr>
      <vt:lpstr>ＵＶマッピングと筆跡のＣＧ表示</vt:lpstr>
      <vt:lpstr>（実験）立体への筆記時間と誤入力</vt:lpstr>
      <vt:lpstr>（実験）カッティングマシンによる ペーパクラフト制作時間の短縮</vt:lpstr>
      <vt:lpstr>まとめ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ペーパクラフトとディジタルペンによる三次元立体への筆記検討 </dc:title>
  <dc:creator>hasegawa</dc:creator>
  <cp:lastModifiedBy>Takuya Ishibashi</cp:lastModifiedBy>
  <cp:revision>190</cp:revision>
  <dcterms:created xsi:type="dcterms:W3CDTF">2014-08-07T04:42:21Z</dcterms:created>
  <dcterms:modified xsi:type="dcterms:W3CDTF">2015-08-07T15:45:13Z</dcterms:modified>
</cp:coreProperties>
</file>